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4" r:id="rId5"/>
    <p:sldId id="266" r:id="rId6"/>
    <p:sldId id="268" r:id="rId7"/>
    <p:sldId id="267" r:id="rId8"/>
    <p:sldId id="260" r:id="rId9"/>
    <p:sldId id="258" r:id="rId10"/>
    <p:sldId id="262" r:id="rId11"/>
    <p:sldId id="259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28E9F-67E2-4DA5-B937-AC7EF3B5E164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B42A0-AA92-4E14-B9B7-E830C65A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1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A5123-DFFF-423A-BBA0-238C3A7C71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8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42A0-AA92-4E14-B9B7-E830C65AA1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9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5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3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4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52400"/>
            <a:ext cx="8763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685800"/>
            <a:ext cx="441960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41960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D600-C2B3-48FB-B23B-598531A75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04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52400"/>
            <a:ext cx="8763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" y="685800"/>
            <a:ext cx="441960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685800"/>
            <a:ext cx="4419600" cy="293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4419600" cy="293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1FB1B-5253-41F3-B8F0-8AC114E30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28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90500" y="152400"/>
            <a:ext cx="87630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685800"/>
            <a:ext cx="4419600" cy="293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685800"/>
            <a:ext cx="4419600" cy="293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" y="3771900"/>
            <a:ext cx="4419600" cy="293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71900"/>
            <a:ext cx="4419600" cy="293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96C33-9BBE-4804-9C52-5C2627048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2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8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2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2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2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4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3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29377-E4EA-4223-B384-1FCDEEF119DC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725F5-7D35-49CD-8EA5-87E4BD13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7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Isentropic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9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1143258"/>
                <a:ext cx="2408543" cy="76918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  <m:sup/>
                              </m:sSub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  <m:sup/>
                              </m:sSub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43258"/>
                <a:ext cx="2408543" cy="7691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55011" y="1170967"/>
                <a:ext cx="3494546" cy="72539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𝑅𝑇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011" y="1170967"/>
                <a:ext cx="3494546" cy="72539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71800" y="3363361"/>
                <a:ext cx="2132058" cy="101380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363361"/>
                <a:ext cx="2132058" cy="101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2073115" y="1933158"/>
            <a:ext cx="1797367" cy="1191042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191001" y="1933158"/>
            <a:ext cx="1911283" cy="1163333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9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105400" y="954220"/>
                <a:ext cx="2132058" cy="101380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954220"/>
                <a:ext cx="2132058" cy="101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21227" y="1101672"/>
                <a:ext cx="2491836" cy="8452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/>
                                  </m:sSub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/>
                                  </m:sSub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227" y="1101672"/>
                <a:ext cx="2491836" cy="8452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19245" y="503321"/>
            <a:ext cx="2910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Isentropic process Equations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67920" y="5502818"/>
                <a:ext cx="2789290" cy="116634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920" y="5502818"/>
                <a:ext cx="2789290" cy="11663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84060" y="2743200"/>
                <a:ext cx="2784608" cy="114435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060" y="2743200"/>
                <a:ext cx="2784608" cy="11443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2574612" y="982216"/>
            <a:ext cx="1038452" cy="10138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2001" y="1088783"/>
            <a:ext cx="1038452" cy="10138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00400" y="1968024"/>
            <a:ext cx="335041" cy="775176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186303" y="1933158"/>
            <a:ext cx="1597757" cy="1114842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7230" y="3833581"/>
                <a:ext cx="2491836" cy="8452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/>
                                  </m:sSub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/>
                                  </m:sSub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30" y="3833581"/>
                <a:ext cx="2491836" cy="8452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2170615" y="3714125"/>
            <a:ext cx="1038452" cy="10138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19245" y="3749294"/>
            <a:ext cx="1038452" cy="10138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96403" y="4699933"/>
            <a:ext cx="816661" cy="775176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770163" y="4763098"/>
            <a:ext cx="1597757" cy="1114842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876800" y="1863885"/>
            <a:ext cx="1264573" cy="879315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715000" y="1974612"/>
            <a:ext cx="533400" cy="3500497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3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4604" y="223587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Compressible flow Equation Referred to Stagnation Conditions 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2469127"/>
                <a:ext cx="2132058" cy="101380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469127"/>
                <a:ext cx="2132058" cy="101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9800" y="2268653"/>
                <a:ext cx="2789290" cy="116634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800" y="2268653"/>
                <a:ext cx="2789290" cy="11663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07993" y="2469127"/>
                <a:ext cx="2784608" cy="114435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993" y="2469127"/>
                <a:ext cx="2784608" cy="11443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3399" y="5163778"/>
                <a:ext cx="2125325" cy="66979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9" y="5163778"/>
                <a:ext cx="2125325" cy="6697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79618" y="4978594"/>
                <a:ext cx="2714461" cy="8452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𝛾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618" y="4978594"/>
                <a:ext cx="2714461" cy="8452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72199" y="4955022"/>
                <a:ext cx="2737673" cy="86722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𝛾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199" y="4955022"/>
                <a:ext cx="2737673" cy="8672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172199" y="1703238"/>
                <a:ext cx="784958" cy="422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/>
                      <m:sup/>
                    </m:sSubSup>
                  </m:oMath>
                </a14:m>
                <a:r>
                  <a:rPr lang="en-US" dirty="0" smtClean="0"/>
                  <a:t>=0</a:t>
                </a:r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199" y="1703238"/>
                <a:ext cx="784958" cy="422039"/>
              </a:xfrm>
              <a:prstGeom prst="rect">
                <a:avLst/>
              </a:prstGeom>
              <a:blipFill rotWithShape="1">
                <a:blip r:embed="rId8"/>
                <a:stretch>
                  <a:fillRect r="-6202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001474" y="1687319"/>
                <a:ext cx="739113" cy="422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/>
                      <m:sup/>
                    </m:sSubSup>
                  </m:oMath>
                </a14:m>
                <a:r>
                  <a:rPr lang="en-US" dirty="0" smtClean="0"/>
                  <a:t>=0</a:t>
                </a:r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474" y="1687319"/>
                <a:ext cx="739113" cy="422039"/>
              </a:xfrm>
              <a:prstGeom prst="rect">
                <a:avLst/>
              </a:prstGeom>
              <a:blipFill rotWithShape="1">
                <a:blip r:embed="rId9"/>
                <a:stretch>
                  <a:fillRect r="-5738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506006" y="1761477"/>
                <a:ext cx="14019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  <m:sup/>
                    </m:sSubSup>
                  </m:oMath>
                </a14:m>
                <a:r>
                  <a:rPr lang="en-US" dirty="0" smtClean="0"/>
                  <a:t>=constant </a:t>
                </a:r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006" y="1761477"/>
                <a:ext cx="1401987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304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44604" y="1371600"/>
            <a:ext cx="614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stagnation condition the velocity is zer</a:t>
            </a:r>
            <a:r>
              <a:rPr lang="en-US" dirty="0"/>
              <a:t>o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796275" y="3810000"/>
            <a:ext cx="133350" cy="1353778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638789" y="3657600"/>
            <a:ext cx="101798" cy="1297422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flipH="1">
            <a:off x="7541036" y="3657600"/>
            <a:ext cx="212314" cy="1297422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1555" y="2083987"/>
            <a:ext cx="3770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Any two point on flow stream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6557" y="5963947"/>
            <a:ext cx="617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For any point on flow stream and stagnation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4604" y="223587"/>
            <a:ext cx="7942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Compressible flow Equation Referred to Critical Conditions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0467" y="1819326"/>
                <a:ext cx="2132058" cy="101380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67" y="1819326"/>
                <a:ext cx="2132058" cy="101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31368" y="1685480"/>
                <a:ext cx="2789290" cy="116634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368" y="1685480"/>
                <a:ext cx="2789290" cy="11663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40871" y="1819326"/>
                <a:ext cx="2784608" cy="114435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871" y="1819326"/>
                <a:ext cx="2784608" cy="11443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2189" y="4761173"/>
                <a:ext cx="2512163" cy="67717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/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sub/>
                            <m:sup/>
                          </m:sSubSup>
                        </m:e>
                        <m:sup/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89" y="4761173"/>
                <a:ext cx="2512163" cy="6771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90707" y="4587497"/>
                <a:ext cx="2778005" cy="8452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/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𝛾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707" y="4587497"/>
                <a:ext cx="2778005" cy="8452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257782" y="4656624"/>
                <a:ext cx="2771849" cy="86722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/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𝛾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782" y="4656624"/>
                <a:ext cx="2771849" cy="8672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668831" y="1069212"/>
                <a:ext cx="7112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/>
                      <m:sup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 smtClean="0"/>
                  <a:t>=1</a:t>
                </a:r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831" y="1069212"/>
                <a:ext cx="711220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598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582525" y="1074824"/>
                <a:ext cx="732701" cy="422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/>
                      <m:sup/>
                    </m:sSubSup>
                  </m:oMath>
                </a14:m>
                <a:r>
                  <a:rPr lang="en-US" dirty="0" smtClean="0"/>
                  <a:t>=a</a:t>
                </a:r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525" y="1074824"/>
                <a:ext cx="732701" cy="422039"/>
              </a:xfrm>
              <a:prstGeom prst="rect">
                <a:avLst/>
              </a:prstGeom>
              <a:blipFill rotWithShape="1">
                <a:blip r:embed="rId9"/>
                <a:stretch>
                  <a:fillRect r="-583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143000" y="729734"/>
            <a:ext cx="614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critical conditions  the velocity is equal to speed of sound 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5" idx="2"/>
          </p:cNvCxnSpPr>
          <p:nvPr/>
        </p:nvCxnSpPr>
        <p:spPr>
          <a:xfrm>
            <a:off x="1516496" y="2833130"/>
            <a:ext cx="0" cy="588013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379710" y="2979458"/>
            <a:ext cx="0" cy="455540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510169" y="2833130"/>
            <a:ext cx="0" cy="499967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1055" y="3434998"/>
                <a:ext cx="2125325" cy="66979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5" y="3434998"/>
                <a:ext cx="2125325" cy="6697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22479" y="3354161"/>
                <a:ext cx="2714461" cy="8452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𝛾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479" y="3354161"/>
                <a:ext cx="2714461" cy="8452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31368" y="3333097"/>
                <a:ext cx="2737673" cy="86722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𝛾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368" y="3333097"/>
                <a:ext cx="2737673" cy="86722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>
            <a:off x="1516496" y="4100279"/>
            <a:ext cx="19347" cy="624121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79709" y="4199392"/>
            <a:ext cx="0" cy="444171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502739" y="4200322"/>
            <a:ext cx="0" cy="497898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44604" y="5683613"/>
                <a:ext cx="1312475" cy="65812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/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04" y="5683613"/>
                <a:ext cx="1312475" cy="65812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22479" y="5523849"/>
                <a:ext cx="1908407" cy="84523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/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𝛾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479" y="5523849"/>
                <a:ext cx="1908407" cy="84523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257782" y="5683613"/>
                <a:ext cx="1902251" cy="86722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/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𝛾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782" y="5683613"/>
                <a:ext cx="1902251" cy="86722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29685" y="1438544"/>
            <a:ext cx="3770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Any two point on flow stream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81984" y="6366172"/>
            <a:ext cx="617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For critical  point of flow stream and stagnation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Isentropic Flow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3200400" cy="172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09800"/>
            <a:ext cx="32289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0873" y="39301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Diffusers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13764" y="3759323"/>
            <a:ext cx="1482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foil flow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9818" y="44958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Actually there is no isentropic flow but it is assumption for ideal case of flow </a:t>
            </a:r>
          </a:p>
          <a:p>
            <a:r>
              <a:rPr lang="en-US" dirty="0" smtClean="0"/>
              <a:t>Most flows are real flow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705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Definition of Isentropic Flow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1219200"/>
                <a:ext cx="6858000" cy="2523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There are Five thermo dynamics process </a:t>
                </a:r>
              </a:p>
              <a:p>
                <a:r>
                  <a:rPr lang="en-US" dirty="0" smtClean="0"/>
                  <a:t>1- Constant pressure process   	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𝑐𝑜𝑛𝑠</m:t>
                    </m:r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800" b="0" dirty="0" smtClean="0"/>
              </a:p>
              <a:p>
                <a:r>
                  <a:rPr lang="en-US" dirty="0" smtClean="0"/>
                  <a:t>2- Constant  Volume Process          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</m:sSup>
                    <m:r>
                      <a:rPr lang="en-US" sz="280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𝑐𝑜𝑛𝑠</m:t>
                    </m:r>
                    <m:r>
                      <a:rPr lang="en-US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en-US" sz="2800" dirty="0" smtClean="0"/>
              </a:p>
              <a:p>
                <a:r>
                  <a:rPr lang="en-US" dirty="0" smtClean="0"/>
                  <a:t>3- Constant Temperature Process 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80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𝑐𝑜𝑛𝑠</m:t>
                    </m:r>
                  </m:oMath>
                </a14:m>
                <a:endParaRPr lang="en-US" sz="2800" dirty="0" smtClean="0"/>
              </a:p>
              <a:p>
                <a:r>
                  <a:rPr lang="en-US" dirty="0" smtClean="0"/>
                  <a:t>4- Constant entropy                        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sup>
                    </m:sSup>
                    <m:r>
                      <a:rPr lang="en-US" sz="280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𝑐𝑜𝑛𝑠</m:t>
                    </m:r>
                  </m:oMath>
                </a14:m>
                <a:endParaRPr lang="en-US" sz="2800" dirty="0" smtClean="0"/>
              </a:p>
              <a:p>
                <a:r>
                  <a:rPr lang="en-US" dirty="0" smtClean="0"/>
                  <a:t>5- The general process                                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en-US" sz="280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𝑐𝑜𝑛𝑠</m:t>
                    </m:r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19200"/>
                <a:ext cx="6858000" cy="2523768"/>
              </a:xfrm>
              <a:prstGeom prst="rect">
                <a:avLst/>
              </a:prstGeom>
              <a:blipFill rotWithShape="1">
                <a:blip r:embed="rId2"/>
                <a:stretch>
                  <a:fillRect l="-800" t="-1208" b="-1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38200" y="5578273"/>
            <a:ext cx="75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Isentropic flow : </a:t>
            </a:r>
            <a:r>
              <a:rPr lang="en-US" dirty="0" smtClean="0"/>
              <a:t>the flow which the properties of it at any location or any time could be estimated According to the isentropic process  equation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82550"/>
            <a:ext cx="8763000" cy="520700"/>
          </a:xfrm>
        </p:spPr>
        <p:txBody>
          <a:bodyPr/>
          <a:lstStyle/>
          <a:p>
            <a:r>
              <a:rPr lang="en-US" altLang="en-US" sz="2800" dirty="0" smtClean="0"/>
              <a:t>ISENTROPIC Process Governing Equation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587375"/>
            <a:ext cx="9067800" cy="4438650"/>
          </a:xfrm>
        </p:spPr>
        <p:txBody>
          <a:bodyPr/>
          <a:lstStyle/>
          <a:p>
            <a:r>
              <a:rPr lang="en-US" altLang="en-US" sz="2200" dirty="0" smtClean="0"/>
              <a:t>Goal: Relate Thermodynamics to Compressible Flow</a:t>
            </a:r>
          </a:p>
          <a:p>
            <a:r>
              <a:rPr lang="en-US" altLang="en-US" sz="2200" b="1" dirty="0" smtClean="0">
                <a:solidFill>
                  <a:schemeClr val="accent2"/>
                </a:solidFill>
              </a:rPr>
              <a:t>Adiabatic Process</a:t>
            </a:r>
            <a:r>
              <a:rPr lang="en-US" altLang="en-US" sz="2200" b="1" dirty="0" smtClean="0"/>
              <a:t>:</a:t>
            </a:r>
            <a:r>
              <a:rPr lang="en-US" altLang="en-US" sz="2200" dirty="0" smtClean="0"/>
              <a:t> No heat is added or removed from system</a:t>
            </a:r>
          </a:p>
          <a:p>
            <a:pPr lvl="1"/>
            <a:r>
              <a:rPr lang="en-US" altLang="en-US" sz="2200" dirty="0" smtClean="0"/>
              <a:t> </a:t>
            </a:r>
            <a:r>
              <a:rPr lang="en-US" altLang="en-US" sz="2200" dirty="0" err="1" smtClean="0">
                <a:latin typeface="Symbol" pitchFamily="18" charset="2"/>
              </a:rPr>
              <a:t>d</a:t>
            </a:r>
            <a:r>
              <a:rPr lang="en-US" altLang="en-US" sz="2200" dirty="0" err="1" smtClean="0"/>
              <a:t>q</a:t>
            </a:r>
            <a:r>
              <a:rPr lang="en-US" altLang="en-US" sz="2200" dirty="0" smtClean="0"/>
              <a:t> = 0</a:t>
            </a:r>
          </a:p>
          <a:p>
            <a:pPr lvl="1"/>
            <a:r>
              <a:rPr lang="en-US" altLang="en-US" sz="2200" dirty="0" smtClean="0"/>
              <a:t>Note: Temperature can still change because of changing density</a:t>
            </a:r>
          </a:p>
          <a:p>
            <a:r>
              <a:rPr lang="en-US" altLang="en-US" sz="2200" b="1" dirty="0" smtClean="0">
                <a:solidFill>
                  <a:schemeClr val="accent2"/>
                </a:solidFill>
              </a:rPr>
              <a:t>Reversible Process</a:t>
            </a:r>
            <a:r>
              <a:rPr lang="en-US" altLang="en-US" sz="2200" b="1" dirty="0" smtClean="0"/>
              <a:t>:</a:t>
            </a:r>
            <a:r>
              <a:rPr lang="en-US" altLang="en-US" sz="2200" dirty="0" smtClean="0"/>
              <a:t> No friction (or other dissipative effects)</a:t>
            </a:r>
          </a:p>
          <a:p>
            <a:endParaRPr lang="en-US" altLang="en-US" sz="2200" dirty="0" smtClean="0"/>
          </a:p>
          <a:p>
            <a:r>
              <a:rPr lang="en-US" altLang="en-US" sz="2200" b="1" dirty="0" smtClean="0">
                <a:solidFill>
                  <a:schemeClr val="accent2"/>
                </a:solidFill>
              </a:rPr>
              <a:t>Isentropic Process: (1) Adiabatic + (2) Reversible</a:t>
            </a:r>
          </a:p>
          <a:p>
            <a:pPr lvl="1"/>
            <a:r>
              <a:rPr lang="en-US" altLang="en-US" sz="2200" dirty="0" smtClean="0"/>
              <a:t>(1) No heat exchange + (2) no frictional losses</a:t>
            </a:r>
          </a:p>
          <a:p>
            <a:pPr lvl="1"/>
            <a:r>
              <a:rPr lang="en-US" altLang="en-US" sz="2200" dirty="0" smtClean="0">
                <a:solidFill>
                  <a:srgbClr val="FF0000"/>
                </a:solidFill>
              </a:rPr>
              <a:t>Relevant for compressible flows only</a:t>
            </a:r>
          </a:p>
          <a:p>
            <a:pPr lvl="1"/>
            <a:r>
              <a:rPr lang="en-US" altLang="en-US" sz="2200" dirty="0" smtClean="0"/>
              <a:t>Provides important relationships among thermodynamic variables at two different points along a streamline</a:t>
            </a:r>
          </a:p>
        </p:txBody>
      </p:sp>
      <p:graphicFrame>
        <p:nvGraphicFramePr>
          <p:cNvPr id="389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71525" y="5032375"/>
          <a:ext cx="4475163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1511300" imgH="546100" progId="Equation.3">
                  <p:embed/>
                </p:oleObj>
              </mc:Choice>
              <mc:Fallback>
                <p:oleObj name="Equation" r:id="rId4" imgW="1511300" imgH="546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5032375"/>
                        <a:ext cx="4475163" cy="161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567363" y="5272088"/>
            <a:ext cx="32575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itchFamily="18" charset="2"/>
              </a:rPr>
              <a:t>g </a:t>
            </a:r>
            <a:r>
              <a:rPr lang="en-US" altLang="en-US" sz="2400"/>
              <a:t>= ratio of specific heats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itchFamily="18" charset="2"/>
              </a:rPr>
              <a:t>g </a:t>
            </a:r>
            <a:r>
              <a:rPr lang="en-US" altLang="en-US" sz="2400"/>
              <a:t>= c</a:t>
            </a:r>
            <a:r>
              <a:rPr lang="en-US" altLang="en-US" sz="2400" baseline="-25000"/>
              <a:t>p</a:t>
            </a:r>
            <a:r>
              <a:rPr lang="en-US" altLang="en-US" sz="2400"/>
              <a:t>/c</a:t>
            </a:r>
            <a:r>
              <a:rPr lang="en-US" altLang="en-US" sz="2400" baseline="-25000"/>
              <a:t>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Symbol" pitchFamily="18" charset="2"/>
              </a:rPr>
              <a:t>g</a:t>
            </a:r>
            <a:r>
              <a:rPr lang="en-US" altLang="en-US" sz="2400" baseline="-25000"/>
              <a:t>air</a:t>
            </a:r>
            <a:r>
              <a:rPr lang="en-US" altLang="en-US" sz="2400"/>
              <a:t>=1.4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735013" y="4992688"/>
            <a:ext cx="4529137" cy="1731962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4293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800" dirty="0" smtClean="0"/>
              <a:t>ENERGY EQUATION SUMMARY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585788"/>
            <a:ext cx="9067800" cy="1004887"/>
          </a:xfrm>
        </p:spPr>
        <p:txBody>
          <a:bodyPr>
            <a:normAutofit fontScale="92500"/>
          </a:bodyPr>
          <a:lstStyle/>
          <a:p>
            <a:r>
              <a:rPr lang="en-US" altLang="en-US" sz="2200" smtClean="0"/>
              <a:t>Energy can neither be created nor destroyed; can only change physical form</a:t>
            </a:r>
          </a:p>
          <a:p>
            <a:pPr lvl="1"/>
            <a:r>
              <a:rPr lang="en-US" altLang="en-US" sz="2200" smtClean="0"/>
              <a:t>Same idea as 1</a:t>
            </a:r>
            <a:r>
              <a:rPr lang="en-US" altLang="en-US" sz="2200" baseline="30000" smtClean="0"/>
              <a:t>st</a:t>
            </a:r>
            <a:r>
              <a:rPr lang="en-US" altLang="en-US" sz="2200" smtClean="0"/>
              <a:t> law of thermodynamics</a:t>
            </a:r>
          </a:p>
        </p:txBody>
      </p:sp>
      <p:graphicFrame>
        <p:nvGraphicFramePr>
          <p:cNvPr id="409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5950" y="1735138"/>
          <a:ext cx="3109913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3" imgW="1117600" imgH="838200" progId="Equation.3">
                  <p:embed/>
                </p:oleObj>
              </mc:Choice>
              <mc:Fallback>
                <p:oleObj name="Equation" r:id="rId3" imgW="11176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735138"/>
                        <a:ext cx="3109913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0363" y="4473575"/>
          <a:ext cx="3621087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5" imgW="1371600" imgH="838200" progId="Equation.3">
                  <p:embed/>
                </p:oleObj>
              </mc:Choice>
              <mc:Fallback>
                <p:oleObj name="Equation" r:id="rId5" imgW="13716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4473575"/>
                        <a:ext cx="3621087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38125" y="1547813"/>
            <a:ext cx="3862388" cy="252253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39713" y="4295775"/>
            <a:ext cx="3862387" cy="239712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686300" y="1606550"/>
            <a:ext cx="41243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Energy equation for frictionless,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adiabatic flow (isentropic)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 = enthalpy = </a:t>
            </a:r>
            <a:r>
              <a:rPr lang="en-US" altLang="en-US" sz="2400" dirty="0" err="1"/>
              <a:t>e+p</a:t>
            </a:r>
            <a:r>
              <a:rPr lang="en-US" altLang="en-US" sz="2400" dirty="0"/>
              <a:t>/</a:t>
            </a:r>
            <a:r>
              <a:rPr lang="en-US" altLang="en-US" sz="2400" dirty="0">
                <a:latin typeface="Symbol" pitchFamily="18" charset="2"/>
              </a:rPr>
              <a:t>r </a:t>
            </a:r>
            <a:r>
              <a:rPr lang="en-US" altLang="en-US" sz="2400" dirty="0"/>
              <a:t>= </a:t>
            </a:r>
            <a:r>
              <a:rPr lang="en-US" altLang="en-US" sz="2400" dirty="0" err="1"/>
              <a:t>e+RT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h = </a:t>
            </a:r>
            <a:r>
              <a:rPr lang="en-US" altLang="en-US" sz="2400" dirty="0" err="1">
                <a:solidFill>
                  <a:schemeClr val="accent2"/>
                </a:solidFill>
              </a:rPr>
              <a:t>c</a:t>
            </a:r>
            <a:r>
              <a:rPr lang="en-US" altLang="en-US" sz="2400" baseline="-25000" dirty="0" err="1">
                <a:solidFill>
                  <a:schemeClr val="accent2"/>
                </a:solidFill>
              </a:rPr>
              <a:t>p</a:t>
            </a:r>
            <a:r>
              <a:rPr lang="en-US" altLang="en-US" sz="2400" dirty="0" err="1">
                <a:solidFill>
                  <a:schemeClr val="accent2"/>
                </a:solidFill>
              </a:rPr>
              <a:t>T</a:t>
            </a:r>
            <a:r>
              <a:rPr lang="en-US" altLang="en-US" sz="2400" dirty="0"/>
              <a:t> for an ideal gas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456113" y="4602163"/>
            <a:ext cx="4495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Also energy equation for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frictionless, adiabatic flow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Relates </a:t>
            </a:r>
            <a:r>
              <a:rPr lang="en-US" altLang="en-US" sz="2400" b="1" dirty="0"/>
              <a:t>T</a:t>
            </a:r>
            <a:r>
              <a:rPr lang="en-US" altLang="en-US" sz="2400" dirty="0"/>
              <a:t> and </a:t>
            </a:r>
            <a:r>
              <a:rPr lang="en-US" altLang="en-US" sz="2400" b="1" dirty="0"/>
              <a:t>V</a:t>
            </a:r>
            <a:r>
              <a:rPr lang="en-US" altLang="en-US" sz="2400" dirty="0"/>
              <a:t> at two different points along a streamline</a:t>
            </a:r>
          </a:p>
        </p:txBody>
      </p:sp>
    </p:spTree>
    <p:extLst>
      <p:ext uri="{BB962C8B-B14F-4D97-AF65-F5344CB8AC3E}">
        <p14:creationId xmlns:p14="http://schemas.microsoft.com/office/powerpoint/2010/main" val="4480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800" dirty="0" smtClean="0"/>
              <a:t>SPEED OF SOUND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685800"/>
            <a:ext cx="8845550" cy="1212850"/>
          </a:xfrm>
        </p:spPr>
        <p:txBody>
          <a:bodyPr>
            <a:normAutofit lnSpcReduction="10000"/>
          </a:bodyPr>
          <a:lstStyle/>
          <a:p>
            <a:r>
              <a:rPr lang="en-US" altLang="en-US" sz="2200" smtClean="0"/>
              <a:t>Sound waves travel through air at a finite speed</a:t>
            </a:r>
          </a:p>
          <a:p>
            <a:r>
              <a:rPr lang="en-US" altLang="en-US" sz="2200" smtClean="0"/>
              <a:t>Sound speed (information speed) has an important role in aerodynamics</a:t>
            </a:r>
          </a:p>
          <a:p>
            <a:r>
              <a:rPr lang="en-US" altLang="en-US" sz="2200" smtClean="0"/>
              <a:t>Combine conservation of mass, Euler’s equation and isentropic relations:</a:t>
            </a:r>
          </a:p>
        </p:txBody>
      </p:sp>
      <p:graphicFrame>
        <p:nvGraphicFramePr>
          <p:cNvPr id="4301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452938" y="1874838"/>
          <a:ext cx="350202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3" imgW="1143000" imgH="469900" progId="Equation.3">
                  <p:embed/>
                </p:oleObj>
              </mc:Choice>
              <mc:Fallback>
                <p:oleObj name="Equation" r:id="rId3" imgW="11430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8" y="1874838"/>
                        <a:ext cx="3502025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75275" y="4916488"/>
          <a:ext cx="1579563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5" imgW="482391" imgH="393529" progId="Equation.3">
                  <p:embed/>
                </p:oleObj>
              </mc:Choice>
              <mc:Fallback>
                <p:oleObj name="Equation" r:id="rId5" imgW="4823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4916488"/>
                        <a:ext cx="1579563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76200" y="3302000"/>
            <a:ext cx="878522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/>
              <a:t>Speed of sound, a, in a perfect gas depends only on temperature of gas</a:t>
            </a:r>
          </a:p>
          <a:p>
            <a:endParaRPr lang="en-US" altLang="en-US" sz="2200"/>
          </a:p>
          <a:p>
            <a:r>
              <a:rPr lang="en-US" altLang="en-US" sz="2200"/>
              <a:t>Mach number = flow velocity normalizes by speed of sound</a:t>
            </a:r>
          </a:p>
          <a:p>
            <a:endParaRPr lang="en-US" altLang="en-US" sz="2200"/>
          </a:p>
          <a:p>
            <a:pPr lvl="1"/>
            <a:r>
              <a:rPr lang="en-US" altLang="en-US" sz="2200"/>
              <a:t>If M &lt; 1 flow is subsonic</a:t>
            </a:r>
          </a:p>
          <a:p>
            <a:pPr lvl="1"/>
            <a:r>
              <a:rPr lang="en-US" altLang="en-US" sz="2200"/>
              <a:t>If M = 1 flow is sonic</a:t>
            </a:r>
          </a:p>
          <a:p>
            <a:pPr lvl="1"/>
            <a:r>
              <a:rPr lang="en-US" altLang="en-US" sz="2200"/>
              <a:t>If M &gt; flow is supersonic</a:t>
            </a:r>
          </a:p>
          <a:p>
            <a:r>
              <a:rPr lang="en-US" altLang="en-US" sz="2200">
                <a:solidFill>
                  <a:schemeClr val="accent2"/>
                </a:solidFill>
              </a:rPr>
              <a:t>If M &lt; 0.3 flow may be considered incompressible</a:t>
            </a:r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1851025" y="1952625"/>
          <a:ext cx="1673225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7" imgW="545863" imgH="418918" progId="Equation.3">
                  <p:embed/>
                </p:oleObj>
              </mc:Choice>
              <mc:Fallback>
                <p:oleObj name="Equation" r:id="rId7" imgW="545863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1952625"/>
                        <a:ext cx="1673225" cy="128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28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0500" y="114300"/>
            <a:ext cx="8763000" cy="762000"/>
          </a:xfrm>
        </p:spPr>
        <p:txBody>
          <a:bodyPr>
            <a:normAutofit fontScale="90000"/>
          </a:bodyPr>
          <a:lstStyle/>
          <a:p>
            <a:r>
              <a:rPr lang="en-US" altLang="en-US" sz="2800" dirty="0" smtClean="0"/>
              <a:t>GOVERNING EQUATIONS</a:t>
            </a:r>
            <a:br>
              <a:rPr lang="en-US" altLang="en-US" sz="2800" dirty="0" smtClean="0"/>
            </a:br>
            <a:r>
              <a:rPr lang="en-US" altLang="en-US" sz="2800" u="sng" dirty="0" smtClean="0"/>
              <a:t>STEADY</a:t>
            </a:r>
            <a:r>
              <a:rPr lang="en-US" altLang="en-US" sz="2800" dirty="0" smtClean="0"/>
              <a:t> AND </a:t>
            </a:r>
            <a:r>
              <a:rPr lang="en-US" altLang="en-US" sz="2800" u="sng" dirty="0" smtClean="0"/>
              <a:t>INVISCID</a:t>
            </a:r>
            <a:r>
              <a:rPr lang="en-US" altLang="en-US" sz="2800" dirty="0" smtClean="0"/>
              <a:t> FLOW</a:t>
            </a:r>
          </a:p>
        </p:txBody>
      </p:sp>
      <p:graphicFrame>
        <p:nvGraphicFramePr>
          <p:cNvPr id="41987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754563" y="1331913"/>
          <a:ext cx="3389312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1548728" imgH="634725" progId="Equation.3">
                  <p:embed/>
                </p:oleObj>
              </mc:Choice>
              <mc:Fallback>
                <p:oleObj name="Equation" r:id="rId3" imgW="1548728" imgH="634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1331913"/>
                        <a:ext cx="3389312" cy="138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31476657"/>
              </p:ext>
            </p:extLst>
          </p:nvPr>
        </p:nvGraphicFramePr>
        <p:xfrm>
          <a:off x="5692775" y="3235325"/>
          <a:ext cx="3287713" cy="347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1562040" imgH="1650960" progId="Equation.3">
                  <p:embed/>
                </p:oleObj>
              </mc:Choice>
              <mc:Fallback>
                <p:oleObj name="Equation" r:id="rId5" imgW="156204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775" y="3235325"/>
                        <a:ext cx="3287713" cy="347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6200" y="1038225"/>
            <a:ext cx="4560888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 u="sng">
                <a:solidFill>
                  <a:schemeClr val="accent2"/>
                </a:solidFill>
              </a:rPr>
              <a:t>Incompressible</a:t>
            </a:r>
            <a:r>
              <a:rPr lang="en-US" altLang="en-US">
                <a:solidFill>
                  <a:schemeClr val="accent2"/>
                </a:solidFill>
              </a:rPr>
              <a:t> flow of fluid along a streamline or in a stream tube of varying area</a:t>
            </a:r>
          </a:p>
          <a:p>
            <a:r>
              <a:rPr lang="en-US" altLang="en-US"/>
              <a:t>Most important variables: p and V</a:t>
            </a:r>
          </a:p>
          <a:p>
            <a:r>
              <a:rPr lang="en-US" altLang="en-US"/>
              <a:t>T and </a:t>
            </a:r>
            <a:r>
              <a:rPr lang="en-US" altLang="en-US">
                <a:latin typeface="Symbol" pitchFamily="18" charset="2"/>
              </a:rPr>
              <a:t>r</a:t>
            </a:r>
            <a:r>
              <a:rPr lang="en-US" altLang="en-US"/>
              <a:t> are constants throughout flow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76200" y="3449638"/>
            <a:ext cx="3697288" cy="298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 u="sng">
                <a:solidFill>
                  <a:schemeClr val="accent2"/>
                </a:solidFill>
              </a:rPr>
              <a:t>Compressible</a:t>
            </a:r>
            <a:r>
              <a:rPr lang="en-US" altLang="en-US" b="1">
                <a:solidFill>
                  <a:schemeClr val="accent2"/>
                </a:solidFill>
              </a:rPr>
              <a:t>, </a:t>
            </a:r>
            <a:r>
              <a:rPr lang="en-US" altLang="en-US" b="1" u="sng">
                <a:solidFill>
                  <a:schemeClr val="accent2"/>
                </a:solidFill>
              </a:rPr>
              <a:t>isentropic</a:t>
            </a:r>
            <a:r>
              <a:rPr lang="en-US" altLang="en-US">
                <a:solidFill>
                  <a:schemeClr val="accent2"/>
                </a:solidFill>
              </a:rPr>
              <a:t> (adiabatic and frictionless) flow along a streamline or in a stream tube of varying area</a:t>
            </a:r>
          </a:p>
          <a:p>
            <a:endParaRPr lang="en-US" altLang="en-US"/>
          </a:p>
          <a:p>
            <a:r>
              <a:rPr lang="en-US" altLang="en-US"/>
              <a:t>T, p, </a:t>
            </a:r>
            <a:r>
              <a:rPr lang="en-US" altLang="en-US">
                <a:latin typeface="Symbol" pitchFamily="18" charset="2"/>
              </a:rPr>
              <a:t>r</a:t>
            </a:r>
            <a:r>
              <a:rPr lang="en-US" altLang="en-US"/>
              <a:t>, and V are all variables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791325" y="1158875"/>
            <a:ext cx="1417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continuity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7505700" y="2620963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Bernoulli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013200" y="3230563"/>
            <a:ext cx="1417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continuity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4011613" y="4125913"/>
            <a:ext cx="138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isentropic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4225925" y="5091113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energy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113088" y="5843588"/>
            <a:ext cx="21955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equation of state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at any point 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307975" y="3132138"/>
            <a:ext cx="855345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5867400" cy="66501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Derivation of Isentropic Flow Equations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36534" y="1361249"/>
                <a:ext cx="2711447" cy="867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34" y="1361249"/>
                <a:ext cx="2711447" cy="8672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09600" y="990601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Isentropic  governing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6534" y="2795128"/>
                <a:ext cx="1256498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𝑅𝑇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534" y="2795128"/>
                <a:ext cx="1256498" cy="427746"/>
              </a:xfrm>
              <a:prstGeom prst="rect">
                <a:avLst/>
              </a:prstGeom>
              <a:blipFill rotWithShape="1">
                <a:blip r:embed="rId4"/>
                <a:stretch>
                  <a:fillRect b="-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37309" y="2425796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Speed of sound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46222" y="2795128"/>
                <a:ext cx="11923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𝑅𝑇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222" y="2795128"/>
                <a:ext cx="119237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06112" y="3913868"/>
                <a:ext cx="3713004" cy="867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112" y="3913868"/>
                <a:ext cx="3713004" cy="86722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5029200" y="3009001"/>
            <a:ext cx="762000" cy="0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084222" y="3007575"/>
            <a:ext cx="762000" cy="0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100337" y="2546181"/>
                <a:ext cx="1636345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0337" y="2546181"/>
                <a:ext cx="1636345" cy="7693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37309" y="3541528"/>
            <a:ext cx="286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 combining </a:t>
            </a:r>
            <a:r>
              <a:rPr lang="en-US" dirty="0" err="1" smtClean="0"/>
              <a:t>Eq</a:t>
            </a:r>
            <a:r>
              <a:rPr lang="en-US" dirty="0" smtClean="0"/>
              <a:t> 1 and </a:t>
            </a:r>
            <a:r>
              <a:rPr lang="en-US" dirty="0" err="1" smtClean="0"/>
              <a:t>Eq</a:t>
            </a:r>
            <a:r>
              <a:rPr lang="en-US" dirty="0" smtClean="0"/>
              <a:t> 2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104" y="1720334"/>
            <a:ext cx="3016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67666" y="4162814"/>
            <a:ext cx="3016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028023" y="2792758"/>
            <a:ext cx="3016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2837" y="4502215"/>
                <a:ext cx="2278252" cy="725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𝑅𝑇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37" y="4502215"/>
                <a:ext cx="2278252" cy="7253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048000" y="34636"/>
            <a:ext cx="284907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Applying energy equation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89054" y="416040"/>
                <a:ext cx="2862642" cy="744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  <m:sub/>
                            <m:sup/>
                          </m:sSub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  <m:sub/>
                            <m:sup/>
                          </m:sSub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054" y="416040"/>
                <a:ext cx="2862642" cy="7448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0" y="2663407"/>
                <a:ext cx="2408543" cy="76918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  <m:sup/>
                              </m:sSub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  <m:sup/>
                              </m:sSubSup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663407"/>
                <a:ext cx="2408543" cy="7691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2205253" y="5227606"/>
            <a:ext cx="340140" cy="569105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05253" y="1608639"/>
                <a:ext cx="4063165" cy="824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  <m:sub/>
                                <m:sup/>
                              </m:sSubSup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  <m:sub/>
                                <m:sup/>
                              </m:sSubSup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253" y="1608639"/>
                <a:ext cx="4063165" cy="82452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5100020" y="1076517"/>
            <a:ext cx="459946" cy="532122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329579" y="990600"/>
            <a:ext cx="341401" cy="762000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05253" y="3552832"/>
                <a:ext cx="2638286" cy="819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𝑅𝑇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𝛾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𝑅𝑇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253" y="3552832"/>
                <a:ext cx="2638286" cy="81913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67480" y="5438311"/>
                <a:ext cx="1618135" cy="716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480" y="5438311"/>
                <a:ext cx="1618135" cy="7167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85333" y="4502214"/>
                <a:ext cx="3494546" cy="725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𝑅𝑇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333" y="4502214"/>
                <a:ext cx="3494546" cy="72539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1462562" y="3962400"/>
            <a:ext cx="742691" cy="539816"/>
          </a:xfrm>
          <a:prstGeom prst="straightConnector1">
            <a:avLst/>
          </a:prstGeom>
          <a:ln w="666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>
            <a:off x="5100020" y="4232308"/>
            <a:ext cx="459946" cy="1306902"/>
          </a:xfrm>
          <a:prstGeom prst="rightBrac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1700</Words>
  <Application>Microsoft Office PowerPoint</Application>
  <PresentationFormat>On-screen Show (4:3)</PresentationFormat>
  <Paragraphs>128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Isentropic Flow</vt:lpstr>
      <vt:lpstr>Examples of Isentropic Flow</vt:lpstr>
      <vt:lpstr>Definition of Isentropic Flow</vt:lpstr>
      <vt:lpstr>ISENTROPIC Process Governing Equation</vt:lpstr>
      <vt:lpstr>ENERGY EQUATION SUMMARY </vt:lpstr>
      <vt:lpstr>SPEED OF SOUND </vt:lpstr>
      <vt:lpstr>GOVERNING EQUATIONS STEADY AND INVISCID FLOW</vt:lpstr>
      <vt:lpstr>Derivation of Isentropic Flow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Isentropic Flow</dc:title>
  <dc:creator>Attia</dc:creator>
  <cp:lastModifiedBy>Attia</cp:lastModifiedBy>
  <cp:revision>40</cp:revision>
  <dcterms:created xsi:type="dcterms:W3CDTF">2014-10-26T08:44:45Z</dcterms:created>
  <dcterms:modified xsi:type="dcterms:W3CDTF">2014-11-09T09:48:13Z</dcterms:modified>
</cp:coreProperties>
</file>